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Lato"/>
      <p:regular r:id="rId20"/>
      <p:bold r:id="rId21"/>
      <p:italic r:id="rId22"/>
      <p:boldItalic r:id="rId23"/>
    </p:embeddedFont>
    <p:embeddedFont>
      <p:font typeface="Average"/>
      <p:regular r:id="rId24"/>
    </p:embeddedFont>
    <p:embeddedFont>
      <p:font typeface="Oswald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regular.fntdata"/><Relationship Id="rId22" Type="http://schemas.openxmlformats.org/officeDocument/2006/relationships/font" Target="fonts/Lato-italic.fntdata"/><Relationship Id="rId21" Type="http://schemas.openxmlformats.org/officeDocument/2006/relationships/font" Target="fonts/Lato-bold.fntdata"/><Relationship Id="rId24" Type="http://schemas.openxmlformats.org/officeDocument/2006/relationships/font" Target="fonts/Average-regular.fntdata"/><Relationship Id="rId23" Type="http://schemas.openxmlformats.org/officeDocument/2006/relationships/font" Target="fonts/La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swald-bold.fntdata"/><Relationship Id="rId25" Type="http://schemas.openxmlformats.org/officeDocument/2006/relationships/font" Target="fonts/Oswa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c390323b7f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c390323b7f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c390323b7f_3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c390323b7f_3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18312a38f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a18312a38f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ab52c2f489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ab52c2f48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c3c6e5189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c3c6e5189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a18312a38f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a18312a38f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18312a38f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18312a38f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b48207b65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b48207b65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a18312a38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a18312a38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a1b5f75505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a1b5f75505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390323b7f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c390323b7f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390323b7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390323b7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b48207b65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ab48207b65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hyperlink" Target="http://drive.google.com/file/d/1--JGW-gUCXa9xqgGcCTXN5Nz1AMue0uf/view" TargetMode="External"/><Relationship Id="rId5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drive.google.com/file/d/1k4Xv7jXjZm46xUJk2to1LkJ52Tt-ZUrz/view" TargetMode="External"/><Relationship Id="rId4" Type="http://schemas.openxmlformats.org/officeDocument/2006/relationships/image" Target="../media/image13.jpg"/><Relationship Id="rId5" Type="http://schemas.openxmlformats.org/officeDocument/2006/relationships/hyperlink" Target="http://drive.google.com/file/d/1VD6rhreHYVxKmAxXskoJk6gHYeiaPGM5/view" TargetMode="External"/><Relationship Id="rId6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hyperlink" Target="http://drive.google.com/file/d/1NyhyV6947az8E1dxQf3cDx6QhXXuyyOP/view" TargetMode="External"/><Relationship Id="rId5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drive.google.com/file/d/1O60Cxxoep3bSymPirTVr2FWMktk35lgQ/view" TargetMode="External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hyperlink" Target="http://drive.google.com/file/d/1qo78b6wyuali1if3n8CaT6k_RiTd8Qmx/view" TargetMode="External"/><Relationship Id="rId5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drive.google.com/file/d/1HdpyxLkzNQ-zXWBIDQdrnVEduHx8VLmL/view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drive.google.com/file/d/1cagBjr5N7zBTy_-mODum-sVT53DZUZ3Y/view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1.jpg"/><Relationship Id="rId5" Type="http://schemas.openxmlformats.org/officeDocument/2006/relationships/image" Target="../media/image10.jpg"/><Relationship Id="rId6" Type="http://schemas.openxmlformats.org/officeDocument/2006/relationships/image" Target="../media/image5.png"/><Relationship Id="rId7" Type="http://schemas.openxmlformats.org/officeDocument/2006/relationships/hyperlink" Target="http://drive.google.com/file/d/1XOpZbuNh-vd4_HxKFVBGDNgDBZ8MrSPj/view" TargetMode="External"/><Relationship Id="rId8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hyperlink" Target="http://drive.google.com/file/d/16aUctWec6nfwd1Kp9w-aQx71yIglkl2Q/view" TargetMode="External"/><Relationship Id="rId7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hyperlink" Target="http://drive.google.com/file/d/1DvgxSZ4uB6GZCciU03o2lZloY0wbo0k2/view" TargetMode="External"/><Relationship Id="rId6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hyperlink" Target="http://drive.google.com/file/d/1F022FLEAhb-X_t18Xj4mvh6ZBlJRk4CK/view" TargetMode="External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hyperlink" Target="http://drive.google.com/file/d/1mChakitKvEUz1e14jrDb4ajMzqpz8dNw/view" TargetMode="External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Exo Actuator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Exo: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Alexander Frieden, Chancelor Cuddeback, Callum Fisher, Abdulrahman Alshammari, and Joshua Davidson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Testing: Code</a:t>
            </a:r>
            <a:endParaRPr/>
          </a:p>
        </p:txBody>
      </p:sp>
      <p:sp>
        <p:nvSpPr>
          <p:cNvPr id="140" name="Google Shape;140;p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Confirm expected functionality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Refactor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Create example programs</a:t>
            </a:r>
            <a:endParaRPr/>
          </a:p>
        </p:txBody>
      </p:sp>
      <p:sp>
        <p:nvSpPr>
          <p:cNvPr id="141" name="Google Shape;141;p22"/>
          <p:cNvSpPr txBox="1"/>
          <p:nvPr>
            <p:ph idx="12" type="sldNum"/>
          </p:nvPr>
        </p:nvSpPr>
        <p:spPr>
          <a:xfrm>
            <a:off x="6604975" y="4681000"/>
            <a:ext cx="2433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Cuddeback</a:t>
            </a:r>
            <a:r>
              <a:rPr lang="en"/>
              <a:t>, Mar 2, Exo Actuator 20F09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7325" y="282263"/>
            <a:ext cx="3214973" cy="428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 title="CodeTesting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42238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Testing: Motor Video</a:t>
            </a:r>
            <a:endParaRPr/>
          </a:p>
        </p:txBody>
      </p:sp>
      <p:sp>
        <p:nvSpPr>
          <p:cNvPr id="149" name="Google Shape;149;p2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Velocity control with stiffness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Simple UI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Single Motor</a:t>
            </a:r>
            <a:endParaRPr/>
          </a:p>
        </p:txBody>
      </p:sp>
      <p:sp>
        <p:nvSpPr>
          <p:cNvPr id="150" name="Google Shape;150;p23"/>
          <p:cNvSpPr txBox="1"/>
          <p:nvPr>
            <p:ph idx="12" type="sldNum"/>
          </p:nvPr>
        </p:nvSpPr>
        <p:spPr>
          <a:xfrm>
            <a:off x="6638600" y="4681000"/>
            <a:ext cx="2400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Cuddeback</a:t>
            </a:r>
            <a:r>
              <a:rPr lang="en"/>
              <a:t>, Mar 2, Exo Actuator 20F09</a:t>
            </a:r>
            <a:endParaRPr/>
          </a:p>
        </p:txBody>
      </p:sp>
      <p:pic>
        <p:nvPicPr>
          <p:cNvPr id="151" name="Google Shape;151;p23" title="20210301_170936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1600" y="1152475"/>
            <a:ext cx="4680000" cy="26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 title="TestingMotor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42238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sp>
        <p:nvSpPr>
          <p:cNvPr id="158" name="Google Shape;158;p24"/>
          <p:cNvSpPr txBox="1"/>
          <p:nvPr>
            <p:ph idx="12" type="sldNum"/>
          </p:nvPr>
        </p:nvSpPr>
        <p:spPr>
          <a:xfrm>
            <a:off x="6470100" y="4749900"/>
            <a:ext cx="2673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Fisher</a:t>
            </a:r>
            <a:r>
              <a:rPr lang="en"/>
              <a:t>, March 1, Exo Actuator 20F09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175" y="1152475"/>
            <a:ext cx="8906823" cy="22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 title="Recording 162644-030221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5908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Plans: To do list</a:t>
            </a:r>
            <a:endParaRPr/>
          </a:p>
        </p:txBody>
      </p:sp>
      <p:sp>
        <p:nvSpPr>
          <p:cNvPr id="166" name="Google Shape;166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Add a simple UI list of commands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Fix the reply functionality of the code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Find a quick order for the battery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Purchase rolling toolbox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Print two </a:t>
            </a:r>
            <a:r>
              <a:rPr lang="en"/>
              <a:t>revised motor mounts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 and print two motor arms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 electric box to house all electronics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5"/>
          <p:cNvSpPr txBox="1"/>
          <p:nvPr>
            <p:ph idx="12" type="sldNum"/>
          </p:nvPr>
        </p:nvSpPr>
        <p:spPr>
          <a:xfrm>
            <a:off x="6470100" y="4749900"/>
            <a:ext cx="2673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Fisher, March 1, Exo Actuator 20F09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5" title="To do list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721275"/>
            <a:ext cx="269825" cy="26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174" name="Google Shape;174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Design Description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Customer Requirements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CAD Models: Old and New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Code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Testing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Budget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Project Plan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" name="Google Shape;67;p14"/>
          <p:cNvSpPr txBox="1"/>
          <p:nvPr>
            <p:ph idx="12" type="sldNum"/>
          </p:nvPr>
        </p:nvSpPr>
        <p:spPr>
          <a:xfrm>
            <a:off x="6297700" y="4681000"/>
            <a:ext cx="27411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Cuddeback</a:t>
            </a:r>
            <a:r>
              <a:rPr lang="en"/>
              <a:t>, Mar 2, Exo Actuator 20F09</a:t>
            </a: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350" y="205175"/>
            <a:ext cx="3384748" cy="4512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 title="Overview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721275"/>
            <a:ext cx="269825" cy="26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Requirements</a:t>
            </a:r>
            <a:endParaRPr/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customer asked that the team: 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Make a testing bench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Construct a program that will </a:t>
            </a: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test</a:t>
            </a: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control the AK80-9KV100 motor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Stay within $3,000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client has made it clear that </a:t>
            </a: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controlling</a:t>
            </a: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the motor is the main priority, and that any additional tasks will be included only if time permits</a:t>
            </a:r>
            <a:endParaRPr/>
          </a:p>
        </p:txBody>
      </p:sp>
      <p:sp>
        <p:nvSpPr>
          <p:cNvPr id="76" name="Google Shape;76;p15"/>
          <p:cNvSpPr txBox="1"/>
          <p:nvPr>
            <p:ph idx="12" type="sldNum"/>
          </p:nvPr>
        </p:nvSpPr>
        <p:spPr>
          <a:xfrm>
            <a:off x="6552875" y="4681000"/>
            <a:ext cx="24861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Davidson</a:t>
            </a:r>
            <a:r>
              <a:rPr lang="en"/>
              <a:t>, Nov 15, Exo Actuator 20F09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5" title="Customer Requirements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721275"/>
            <a:ext cx="269825" cy="26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Requirements</a:t>
            </a:r>
            <a:endParaRPr/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With the current focus being on controlling the motor, the engineering </a:t>
            </a:r>
            <a: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requirements</a:t>
            </a:r>
            <a: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are limited, as the scope is quite narrow</a:t>
            </a: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Controller using CAN 2.0 and Serial UART protocols</a:t>
            </a: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Code running on a Arduino nano 33 ble</a:t>
            </a: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Test position, torque, and angular velocity</a:t>
            </a: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Mount motor to frame</a:t>
            </a: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" name="Google Shape;84;p16"/>
          <p:cNvSpPr txBox="1"/>
          <p:nvPr>
            <p:ph idx="12" type="sldNum"/>
          </p:nvPr>
        </p:nvSpPr>
        <p:spPr>
          <a:xfrm>
            <a:off x="6552875" y="4681000"/>
            <a:ext cx="24861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Davidson, Nov 15, Exo Actuator 20F09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6" title="Egr Req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721275"/>
            <a:ext cx="269825" cy="26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PCB Design </a:t>
            </a:r>
            <a:endParaRPr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311700" y="1189200"/>
            <a:ext cx="8156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Lato"/>
              <a:buChar char="●"/>
            </a:pPr>
            <a:r>
              <a:rPr lang="en"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PCB Definition</a:t>
            </a:r>
            <a:endParaRPr sz="2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●"/>
            </a:pPr>
            <a:r>
              <a:rPr lang="en"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Sketches</a:t>
            </a:r>
            <a:endParaRPr sz="2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●"/>
            </a:pPr>
            <a:r>
              <a:rPr lang="en"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Eagle Program</a:t>
            </a:r>
            <a:endParaRPr sz="2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●"/>
            </a:pPr>
            <a:r>
              <a:rPr lang="en"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95% is done</a:t>
            </a:r>
            <a:endParaRPr sz="2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●"/>
            </a:pPr>
            <a:r>
              <a:rPr lang="en"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Green Board</a:t>
            </a:r>
            <a:endParaRPr sz="2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●"/>
            </a:pPr>
            <a:r>
              <a:rPr lang="en"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120 </a:t>
            </a:r>
            <a:r>
              <a:rPr lang="en"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Components</a:t>
            </a:r>
            <a:endParaRPr sz="2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600"/>
              </a:spcBef>
              <a:spcAft>
                <a:spcPts val="16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" name="Google Shape;92;p17"/>
          <p:cNvSpPr txBox="1"/>
          <p:nvPr>
            <p:ph idx="12" type="sldNum"/>
          </p:nvPr>
        </p:nvSpPr>
        <p:spPr>
          <a:xfrm>
            <a:off x="6398550" y="4681000"/>
            <a:ext cx="2640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Alshammari, March 2  Exo Actuator 20F09</a:t>
            </a: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5113" y="288025"/>
            <a:ext cx="2023450" cy="128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0563" y="1844175"/>
            <a:ext cx="2032526" cy="128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0575" y="3400325"/>
            <a:ext cx="2032525" cy="128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0750" y="288025"/>
            <a:ext cx="1144325" cy="43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 title="1614722066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4833400"/>
            <a:ext cx="157700" cy="1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CAD Models: Old</a:t>
            </a:r>
            <a:endParaRPr/>
          </a:p>
        </p:txBody>
      </p:sp>
      <p:sp>
        <p:nvSpPr>
          <p:cNvPr id="103" name="Google Shape;103;p18"/>
          <p:cNvSpPr txBox="1"/>
          <p:nvPr>
            <p:ph idx="12" type="sldNum"/>
          </p:nvPr>
        </p:nvSpPr>
        <p:spPr>
          <a:xfrm>
            <a:off x="6198300" y="4749900"/>
            <a:ext cx="2945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Frieden</a:t>
            </a:r>
            <a:r>
              <a:rPr lang="en"/>
              <a:t>, Mar 1, Exo Actuator 20F09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3350" y="1089779"/>
            <a:ext cx="4615600" cy="3322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652" y="1089775"/>
            <a:ext cx="2075698" cy="229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0850" y="1089775"/>
            <a:ext cx="1922199" cy="2299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 title="Cad Models Old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00" y="4292701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CAD Models: New</a:t>
            </a:r>
            <a:endParaRPr/>
          </a:p>
        </p:txBody>
      </p:sp>
      <p:sp>
        <p:nvSpPr>
          <p:cNvPr id="113" name="Google Shape;113;p19"/>
          <p:cNvSpPr txBox="1"/>
          <p:nvPr/>
        </p:nvSpPr>
        <p:spPr>
          <a:xfrm>
            <a:off x="6144000" y="48048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Frieden, Mar 1, Exo Actuator 20F09</a:t>
            </a:r>
            <a:endParaRPr sz="1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213" y="1209525"/>
            <a:ext cx="2143475" cy="256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3425" y="1136675"/>
            <a:ext cx="5458875" cy="26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 title="Cad Models New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4347599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Assembled Frame</a:t>
            </a:r>
            <a:endParaRPr/>
          </a:p>
        </p:txBody>
      </p:sp>
      <p:sp>
        <p:nvSpPr>
          <p:cNvPr id="122" name="Google Shape;122;p2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Not bolted to the bench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Will use clamps to stabilize during testing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Just printed end caps for the frames for safety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Plenty of space for the wires to be attached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Will be printed in a stronger </a:t>
            </a:r>
            <a:r>
              <a:rPr lang="en"/>
              <a:t>filament</a:t>
            </a:r>
            <a:r>
              <a:rPr lang="en"/>
              <a:t> from the ONYX 3d printer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</p:txBody>
      </p:sp>
      <p:sp>
        <p:nvSpPr>
          <p:cNvPr id="123" name="Google Shape;123;p20"/>
          <p:cNvSpPr txBox="1"/>
          <p:nvPr/>
        </p:nvSpPr>
        <p:spPr>
          <a:xfrm>
            <a:off x="6144000" y="48048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Frieden, Mar 1, Exo Actuator 20F09</a:t>
            </a:r>
            <a:endParaRPr sz="1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152475"/>
            <a:ext cx="4415428" cy="26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 title="Assembled Frame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43476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176950" y="95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Testing: Solidworks</a:t>
            </a:r>
            <a:endParaRPr/>
          </a:p>
        </p:txBody>
      </p:sp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328650" y="299125"/>
            <a:ext cx="8486700" cy="17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 simulation was used on the rough solidworks CAD assembly to see if the 80/20 aluminum would be the best option.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simulation was performed with each motor exerting peak torque of 18 Nm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maximum deflection was 0.0002660 inches </a:t>
            </a:r>
            <a:endParaRPr/>
          </a:p>
        </p:txBody>
      </p:sp>
      <p:sp>
        <p:nvSpPr>
          <p:cNvPr id="132" name="Google Shape;132;p21"/>
          <p:cNvSpPr txBox="1"/>
          <p:nvPr>
            <p:ph idx="12" type="sldNum"/>
          </p:nvPr>
        </p:nvSpPr>
        <p:spPr>
          <a:xfrm>
            <a:off x="6198300" y="4749900"/>
            <a:ext cx="2945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Frieden, Mar 1, Exo Actuator 20F09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8575" y="1955275"/>
            <a:ext cx="6346850" cy="279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 title="Testing Solidworks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650" y="42927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